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90" r:id="rId4"/>
    <p:sldId id="261" r:id="rId5"/>
    <p:sldId id="278" r:id="rId6"/>
    <p:sldId id="284" r:id="rId7"/>
    <p:sldId id="273" r:id="rId8"/>
    <p:sldId id="259" r:id="rId9"/>
    <p:sldId id="268" r:id="rId10"/>
    <p:sldId id="286" r:id="rId11"/>
    <p:sldId id="287" r:id="rId12"/>
    <p:sldId id="288" r:id="rId13"/>
    <p:sldId id="263" r:id="rId14"/>
    <p:sldId id="291" r:id="rId15"/>
    <p:sldId id="267" r:id="rId16"/>
    <p:sldId id="289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7DDADE11-2C81-44C0-A474-D80D9F956601}">
  <a:tblStyle styleId="{7DDADE11-2C81-44C0-A474-D80D9F956601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291" d="100"/>
          <a:sy n="291" d="100"/>
        </p:scale>
        <p:origin x="-168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3706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 dirty="0" smtClean="0"/>
              <a:t>CLEANTECH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-13225" y="-6600"/>
            <a:ext cx="7076050" cy="5160000"/>
          </a:xfrm>
          <a:custGeom>
            <a:avLst/>
            <a:gdLst/>
            <a:ahLst/>
            <a:cxnLst/>
            <a:rect l="0" t="0" r="0" b="0"/>
            <a:pathLst>
              <a:path w="283042" h="206400" extrusionOk="0">
                <a:moveTo>
                  <a:pt x="83248" y="0"/>
                </a:moveTo>
                <a:lnTo>
                  <a:pt x="0" y="0"/>
                </a:lnTo>
                <a:lnTo>
                  <a:pt x="0" y="206400"/>
                </a:lnTo>
                <a:lnTo>
                  <a:pt x="283042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457200" y="3363425"/>
            <a:ext cx="3850500" cy="115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600"/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-13225" y="-6600"/>
            <a:ext cx="7076050" cy="5160000"/>
          </a:xfrm>
          <a:custGeom>
            <a:avLst/>
            <a:gdLst/>
            <a:ahLst/>
            <a:cxnLst/>
            <a:rect l="0" t="0" r="0" b="0"/>
            <a:pathLst>
              <a:path w="283042" h="206400" extrusionOk="0">
                <a:moveTo>
                  <a:pt x="83248" y="0"/>
                </a:moveTo>
                <a:lnTo>
                  <a:pt x="0" y="0"/>
                </a:lnTo>
                <a:lnTo>
                  <a:pt x="0" y="206400"/>
                </a:lnTo>
                <a:lnTo>
                  <a:pt x="283042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457200" y="2965525"/>
            <a:ext cx="3374700" cy="1007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457200" y="4056927"/>
            <a:ext cx="3374700" cy="68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SzPct val="1000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SzPct val="1000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SzPct val="1000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SzPct val="1000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SzPct val="1000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SzPct val="1000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SzPct val="1000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SzPct val="1000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-6600"/>
            <a:ext cx="8476700" cy="5153400"/>
          </a:xfrm>
          <a:custGeom>
            <a:avLst/>
            <a:gdLst/>
            <a:ahLst/>
            <a:cxnLst/>
            <a:rect l="0" t="0" r="0" b="0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57200" y="984875"/>
            <a:ext cx="2383800" cy="629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1715122"/>
            <a:ext cx="4762200" cy="2736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0" y="-6600"/>
            <a:ext cx="8476700" cy="5153400"/>
          </a:xfrm>
          <a:custGeom>
            <a:avLst/>
            <a:gdLst/>
            <a:ahLst/>
            <a:cxnLst/>
            <a:rect l="0" t="0" r="0" b="0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984875"/>
            <a:ext cx="2383800" cy="629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711200"/>
            <a:ext cx="2276400" cy="2748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2870547" y="1711200"/>
            <a:ext cx="2276399" cy="2748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0" y="-6600"/>
            <a:ext cx="8476700" cy="5153400"/>
          </a:xfrm>
          <a:custGeom>
            <a:avLst/>
            <a:gdLst/>
            <a:ahLst/>
            <a:cxnLst/>
            <a:rect l="0" t="0" r="0" b="0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984875"/>
            <a:ext cx="2383800" cy="629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1711200"/>
            <a:ext cx="1507200" cy="2748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000"/>
            </a:lvl1pPr>
            <a:lvl2pPr lvl="1" rtl="0">
              <a:spcBef>
                <a:spcPts val="0"/>
              </a:spcBef>
              <a:buSzPct val="100000"/>
              <a:defRPr sz="1000"/>
            </a:lvl2pPr>
            <a:lvl3pPr lvl="2" rtl="0">
              <a:spcBef>
                <a:spcPts val="0"/>
              </a:spcBef>
              <a:buSzPct val="100000"/>
              <a:defRPr sz="1000"/>
            </a:lvl3pPr>
            <a:lvl4pPr lvl="3" rtl="0">
              <a:spcBef>
                <a:spcPts val="0"/>
              </a:spcBef>
              <a:buSzPct val="100000"/>
              <a:defRPr sz="1000"/>
            </a:lvl4pPr>
            <a:lvl5pPr lvl="4" rtl="0">
              <a:spcBef>
                <a:spcPts val="0"/>
              </a:spcBef>
              <a:buSzPct val="100000"/>
              <a:defRPr sz="1000"/>
            </a:lvl5pPr>
            <a:lvl6pPr lvl="5" rtl="0">
              <a:spcBef>
                <a:spcPts val="0"/>
              </a:spcBef>
              <a:buSzPct val="100000"/>
              <a:defRPr sz="1000"/>
            </a:lvl6pPr>
            <a:lvl7pPr lvl="6" rtl="0">
              <a:spcBef>
                <a:spcPts val="0"/>
              </a:spcBef>
              <a:buSzPct val="100000"/>
              <a:defRPr sz="1000"/>
            </a:lvl7pPr>
            <a:lvl8pPr lvl="7" rtl="0">
              <a:spcBef>
                <a:spcPts val="0"/>
              </a:spcBef>
              <a:buSzPct val="100000"/>
              <a:defRPr sz="1000"/>
            </a:lvl8pPr>
            <a:lvl9pPr lvl="8" rtl="0">
              <a:spcBef>
                <a:spcPts val="0"/>
              </a:spcBef>
              <a:buSzPct val="100000"/>
              <a:defRPr sz="10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2041748" y="1711200"/>
            <a:ext cx="1507200" cy="2748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000"/>
            </a:lvl1pPr>
            <a:lvl2pPr lvl="1" rtl="0">
              <a:spcBef>
                <a:spcPts val="0"/>
              </a:spcBef>
              <a:buSzPct val="100000"/>
              <a:defRPr sz="1000"/>
            </a:lvl2pPr>
            <a:lvl3pPr lvl="2" rtl="0">
              <a:spcBef>
                <a:spcPts val="0"/>
              </a:spcBef>
              <a:buSzPct val="100000"/>
              <a:defRPr sz="1000"/>
            </a:lvl3pPr>
            <a:lvl4pPr lvl="3" rtl="0">
              <a:spcBef>
                <a:spcPts val="0"/>
              </a:spcBef>
              <a:buSzPct val="100000"/>
              <a:defRPr sz="1000"/>
            </a:lvl4pPr>
            <a:lvl5pPr lvl="4" rtl="0">
              <a:spcBef>
                <a:spcPts val="0"/>
              </a:spcBef>
              <a:buSzPct val="100000"/>
              <a:defRPr sz="1000"/>
            </a:lvl5pPr>
            <a:lvl6pPr lvl="5" rtl="0">
              <a:spcBef>
                <a:spcPts val="0"/>
              </a:spcBef>
              <a:buSzPct val="100000"/>
              <a:defRPr sz="1000"/>
            </a:lvl6pPr>
            <a:lvl7pPr lvl="6" rtl="0">
              <a:spcBef>
                <a:spcPts val="0"/>
              </a:spcBef>
              <a:buSzPct val="100000"/>
              <a:defRPr sz="1000"/>
            </a:lvl7pPr>
            <a:lvl8pPr lvl="7" rtl="0">
              <a:spcBef>
                <a:spcPts val="0"/>
              </a:spcBef>
              <a:buSzPct val="100000"/>
              <a:defRPr sz="1000"/>
            </a:lvl8pPr>
            <a:lvl9pPr lvl="8" rtl="0">
              <a:spcBef>
                <a:spcPts val="0"/>
              </a:spcBef>
              <a:buSzPct val="100000"/>
              <a:defRPr sz="10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3"/>
          </p:nvPr>
        </p:nvSpPr>
        <p:spPr>
          <a:xfrm>
            <a:off x="3626297" y="1711200"/>
            <a:ext cx="1507200" cy="2748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000"/>
            </a:lvl1pPr>
            <a:lvl2pPr lvl="1" rtl="0">
              <a:spcBef>
                <a:spcPts val="0"/>
              </a:spcBef>
              <a:buSzPct val="100000"/>
              <a:defRPr sz="1000"/>
            </a:lvl2pPr>
            <a:lvl3pPr lvl="2" rtl="0">
              <a:spcBef>
                <a:spcPts val="0"/>
              </a:spcBef>
              <a:buSzPct val="100000"/>
              <a:defRPr sz="1000"/>
            </a:lvl3pPr>
            <a:lvl4pPr lvl="3" rtl="0">
              <a:spcBef>
                <a:spcPts val="0"/>
              </a:spcBef>
              <a:buSzPct val="100000"/>
              <a:defRPr sz="1000"/>
            </a:lvl4pPr>
            <a:lvl5pPr lvl="4" rtl="0">
              <a:spcBef>
                <a:spcPts val="0"/>
              </a:spcBef>
              <a:buSzPct val="100000"/>
              <a:defRPr sz="1000"/>
            </a:lvl5pPr>
            <a:lvl6pPr lvl="5" rtl="0">
              <a:spcBef>
                <a:spcPts val="0"/>
              </a:spcBef>
              <a:buSzPct val="100000"/>
              <a:defRPr sz="1000"/>
            </a:lvl6pPr>
            <a:lvl7pPr lvl="6" rtl="0">
              <a:spcBef>
                <a:spcPts val="0"/>
              </a:spcBef>
              <a:buSzPct val="100000"/>
              <a:defRPr sz="1000"/>
            </a:lvl7pPr>
            <a:lvl8pPr lvl="7" rtl="0">
              <a:spcBef>
                <a:spcPts val="0"/>
              </a:spcBef>
              <a:buSzPct val="100000"/>
              <a:defRPr sz="1000"/>
            </a:lvl8pPr>
            <a:lvl9pPr lvl="8" rtl="0">
              <a:spcBef>
                <a:spcPts val="0"/>
              </a:spcBef>
              <a:buSzPct val="100000"/>
              <a:defRPr sz="10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0" y="-6600"/>
            <a:ext cx="8476700" cy="5153400"/>
          </a:xfrm>
          <a:custGeom>
            <a:avLst/>
            <a:gdLst/>
            <a:ahLst/>
            <a:cxnLst/>
            <a:rect l="0" t="0" r="0" b="0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984875"/>
            <a:ext cx="2383800" cy="629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-13225" y="-6600"/>
            <a:ext cx="7076050" cy="5160000"/>
          </a:xfrm>
          <a:custGeom>
            <a:avLst/>
            <a:gdLst/>
            <a:ahLst/>
            <a:cxnLst/>
            <a:rect l="0" t="0" r="0" b="0"/>
            <a:pathLst>
              <a:path w="283042" h="206400" extrusionOk="0">
                <a:moveTo>
                  <a:pt x="83248" y="0"/>
                </a:moveTo>
                <a:lnTo>
                  <a:pt x="0" y="0"/>
                </a:lnTo>
                <a:lnTo>
                  <a:pt x="0" y="206400"/>
                </a:lnTo>
                <a:lnTo>
                  <a:pt x="283042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tally 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58" name="Shape 58"/>
          <p:cNvSpPr/>
          <p:nvPr/>
        </p:nvSpPr>
        <p:spPr>
          <a:xfrm>
            <a:off x="75" y="75"/>
            <a:ext cx="9144000" cy="5143500"/>
          </a:xfrm>
          <a:prstGeom prst="rect">
            <a:avLst/>
          </a:prstGeom>
          <a:solidFill>
            <a:srgbClr val="212539">
              <a:alpha val="646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76A5A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984875"/>
            <a:ext cx="2383800" cy="62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715122"/>
            <a:ext cx="4762200" cy="273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Font typeface="Varela"/>
              <a:buChar char="╺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10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‹#›</a:t>
            </a:fld>
            <a:endParaRPr lang="en" sz="1000" b="1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8" r:id="rId8"/>
  </p:sldLayoutIdLst>
  <p:transition xmlns:p14="http://schemas.microsoft.com/office/powerpoint/2010/main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457199" y="3363425"/>
            <a:ext cx="5194384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 dirty="0" smtClean="0"/>
              <a:t>EKOCOIL </a:t>
            </a:r>
            <a:br>
              <a:rPr lang="fi-FI" dirty="0" smtClean="0"/>
            </a:br>
            <a:r>
              <a:rPr lang="fi-FI" dirty="0" smtClean="0"/>
              <a:t>FINNED TUBE </a:t>
            </a:r>
            <a:br>
              <a:rPr lang="fi-FI" dirty="0" smtClean="0"/>
            </a:br>
            <a:r>
              <a:rPr lang="fi-FI" dirty="0" smtClean="0"/>
              <a:t>HEAT EXCHANGERS</a:t>
            </a:r>
            <a:endParaRPr lang="en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199" y="984875"/>
            <a:ext cx="2990485" cy="629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sz="2800" dirty="0" smtClean="0"/>
              <a:t>ECONOMIZERS</a:t>
            </a:r>
            <a:endParaRPr lang="en" sz="2800" dirty="0"/>
          </a:p>
        </p:txBody>
      </p:sp>
      <p:sp>
        <p:nvSpPr>
          <p:cNvPr id="5" name="Suorakulmio 4"/>
          <p:cNvSpPr/>
          <p:nvPr/>
        </p:nvSpPr>
        <p:spPr>
          <a:xfrm>
            <a:off x="7721611" y="4783243"/>
            <a:ext cx="1253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ct val="110000"/>
            </a:pPr>
            <a:r>
              <a:rPr lang="fi-FI" sz="1200" b="1" dirty="0" err="1" smtClean="0">
                <a:solidFill>
                  <a:schemeClr val="bg1"/>
                </a:solidFill>
              </a:rPr>
              <a:t>www.e</a:t>
            </a:r>
            <a:r>
              <a:rPr lang="fi-FI" sz="1200" b="1" dirty="0" err="1" smtClean="0">
                <a:solidFill>
                  <a:schemeClr val="bg1">
                    <a:lumMod val="50000"/>
                  </a:schemeClr>
                </a:solidFill>
              </a:rPr>
              <a:t>kocoil.f</a:t>
            </a:r>
            <a:r>
              <a:rPr lang="fi-FI" sz="1200" b="1" dirty="0" err="1" smtClean="0">
                <a:solidFill>
                  <a:srgbClr val="7F7F7F"/>
                </a:solidFill>
              </a:rPr>
              <a:t>i</a:t>
            </a:r>
            <a:endParaRPr lang="en" sz="1200" b="1" dirty="0">
              <a:solidFill>
                <a:srgbClr val="7F7F7F"/>
              </a:solidFill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567340" y="1968365"/>
            <a:ext cx="5058058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GB" sz="1600" dirty="0" smtClean="0">
                <a:solidFill>
                  <a:schemeClr val="bg1"/>
                </a:solidFill>
                <a:latin typeface="Varela"/>
                <a:cs typeface="Varela"/>
              </a:rPr>
              <a:t>Attached to boiler to recover energy from combustion gas before it exits to the air.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GB" sz="1600" dirty="0" smtClean="0">
                <a:solidFill>
                  <a:schemeClr val="bg1"/>
                </a:solidFill>
                <a:latin typeface="Varela"/>
                <a:cs typeface="Varela"/>
              </a:rPr>
              <a:t>Improves the utilization rate of the boiler.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n-GB" sz="1600" dirty="0" smtClean="0">
                <a:solidFill>
                  <a:schemeClr val="bg1"/>
                </a:solidFill>
                <a:latin typeface="Varela"/>
                <a:cs typeface="Varela"/>
              </a:rPr>
              <a:t>Increased energy efficiency, reduced fuel costs.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GB" sz="1600" dirty="0" smtClean="0">
                <a:solidFill>
                  <a:schemeClr val="bg1"/>
                </a:solidFill>
                <a:latin typeface="Varela"/>
                <a:cs typeface="Varela"/>
              </a:rPr>
              <a:t>Short payback time.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GB" sz="1600" dirty="0" smtClean="0">
                <a:solidFill>
                  <a:schemeClr val="bg1"/>
                </a:solidFill>
                <a:latin typeface="Varela"/>
                <a:cs typeface="Varela"/>
              </a:rPr>
              <a:t>Durable, easy to keep clean.</a:t>
            </a:r>
            <a:endParaRPr lang="en-GB" sz="1600" dirty="0">
              <a:solidFill>
                <a:schemeClr val="bg1"/>
              </a:solidFill>
              <a:latin typeface="Varela"/>
              <a:cs typeface="Varela"/>
            </a:endParaRPr>
          </a:p>
        </p:txBody>
      </p:sp>
    </p:spTree>
    <p:extLst>
      <p:ext uri="{BB962C8B-B14F-4D97-AF65-F5344CB8AC3E}">
        <p14:creationId xmlns:p14="http://schemas.microsoft.com/office/powerpoint/2010/main" val="83276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13559" y="1211803"/>
            <a:ext cx="5460596" cy="629700"/>
          </a:xfrm>
        </p:spPr>
        <p:txBody>
          <a:bodyPr/>
          <a:lstStyle/>
          <a:p>
            <a:r>
              <a:rPr lang="fi-FI" sz="2800" dirty="0" smtClean="0"/>
              <a:t>HEATING &amp; </a:t>
            </a:r>
            <a:br>
              <a:rPr lang="fi-FI" sz="2800" dirty="0" smtClean="0"/>
            </a:br>
            <a:r>
              <a:rPr lang="fi-FI" sz="2800" dirty="0" smtClean="0"/>
              <a:t>HEAT RECOVERY COILS</a:t>
            </a:r>
            <a:endParaRPr lang="fi-FI" sz="2800" dirty="0"/>
          </a:p>
        </p:txBody>
      </p:sp>
      <p:sp>
        <p:nvSpPr>
          <p:cNvPr id="4" name="Tekstiruutu 3"/>
          <p:cNvSpPr txBox="1"/>
          <p:nvPr/>
        </p:nvSpPr>
        <p:spPr>
          <a:xfrm>
            <a:off x="567340" y="1968365"/>
            <a:ext cx="4333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" sz="1600" dirty="0" smtClean="0">
                <a:solidFill>
                  <a:schemeClr val="bg1"/>
                </a:solidFill>
                <a:latin typeface="Varela"/>
                <a:cs typeface="Varela"/>
              </a:rPr>
              <a:t>Also for high temperatures and pressures.</a:t>
            </a:r>
          </a:p>
          <a:p>
            <a:pPr marL="285750" indent="-285750">
              <a:buFont typeface="Wingdings" charset="2"/>
              <a:buChar char="§"/>
            </a:pPr>
            <a:endParaRPr lang="en" sz="1600" dirty="0" smtClean="0">
              <a:solidFill>
                <a:schemeClr val="bg1"/>
              </a:solidFill>
              <a:latin typeface="Varela"/>
              <a:cs typeface="Varela"/>
            </a:endParaRPr>
          </a:p>
          <a:p>
            <a:pPr marL="285750" indent="-285750">
              <a:buFont typeface="Wingdings" charset="2"/>
              <a:buChar char="§"/>
            </a:pPr>
            <a:r>
              <a:rPr lang="en" sz="1600" dirty="0" smtClean="0">
                <a:solidFill>
                  <a:schemeClr val="bg1"/>
                </a:solidFill>
                <a:latin typeface="Varela"/>
                <a:cs typeface="Varela"/>
              </a:rPr>
              <a:t>Water, steam, hot oil, glycol, gas / hydrogen .</a:t>
            </a:r>
          </a:p>
          <a:p>
            <a:pPr marL="285750" indent="-285750">
              <a:buFont typeface="Wingdings" charset="2"/>
              <a:buChar char="§"/>
            </a:pPr>
            <a:endParaRPr lang="en" sz="1600" dirty="0" smtClean="0">
              <a:solidFill>
                <a:schemeClr val="bg1"/>
              </a:solidFill>
              <a:latin typeface="Varela"/>
              <a:cs typeface="Varela"/>
            </a:endParaRPr>
          </a:p>
          <a:p>
            <a:pPr marL="285750" indent="-285750">
              <a:buFont typeface="Wingdings" charset="2"/>
              <a:buChar char="§"/>
            </a:pPr>
            <a:r>
              <a:rPr lang="en" sz="1600" dirty="0" smtClean="0">
                <a:solidFill>
                  <a:schemeClr val="bg1"/>
                </a:solidFill>
                <a:latin typeface="Varela"/>
                <a:cs typeface="Varela"/>
              </a:rPr>
              <a:t>For various applications.</a:t>
            </a:r>
            <a:endParaRPr lang="en" sz="1600" dirty="0">
              <a:solidFill>
                <a:schemeClr val="bg1"/>
              </a:solidFill>
              <a:latin typeface="Varela"/>
              <a:cs typeface="Varela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523699" y="201637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7695427" y="4783243"/>
            <a:ext cx="1253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ct val="110000"/>
            </a:pPr>
            <a:r>
              <a:rPr lang="fi-FI" sz="1200" b="1" dirty="0" err="1" smtClean="0">
                <a:solidFill>
                  <a:schemeClr val="bg1"/>
                </a:solidFill>
              </a:rPr>
              <a:t>www.e</a:t>
            </a:r>
            <a:r>
              <a:rPr lang="fi-FI" sz="1200" b="1" dirty="0" err="1" smtClean="0">
                <a:solidFill>
                  <a:schemeClr val="bg1">
                    <a:lumMod val="50000"/>
                  </a:schemeClr>
                </a:solidFill>
              </a:rPr>
              <a:t>kocoil.f</a:t>
            </a:r>
            <a:r>
              <a:rPr lang="fi-FI" sz="1200" b="1" dirty="0" err="1" smtClean="0">
                <a:solidFill>
                  <a:srgbClr val="7F7F7F"/>
                </a:solidFill>
              </a:rPr>
              <a:t>i</a:t>
            </a:r>
            <a:endParaRPr lang="en" sz="12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88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13559" y="1211803"/>
            <a:ext cx="5460596" cy="629700"/>
          </a:xfrm>
        </p:spPr>
        <p:txBody>
          <a:bodyPr/>
          <a:lstStyle/>
          <a:p>
            <a:r>
              <a:rPr lang="fi-FI" sz="2800" dirty="0" smtClean="0"/>
              <a:t>SMOOTH TUBE</a:t>
            </a:r>
            <a:endParaRPr lang="fi-FI" sz="2800" dirty="0"/>
          </a:p>
        </p:txBody>
      </p:sp>
      <p:sp>
        <p:nvSpPr>
          <p:cNvPr id="7" name="Tekstiruutu 6"/>
          <p:cNvSpPr txBox="1"/>
          <p:nvPr/>
        </p:nvSpPr>
        <p:spPr>
          <a:xfrm>
            <a:off x="523699" y="201637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7721611" y="4783243"/>
            <a:ext cx="1253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ct val="110000"/>
            </a:pPr>
            <a:r>
              <a:rPr lang="fi-FI" sz="1200" b="1" dirty="0" err="1" smtClean="0">
                <a:solidFill>
                  <a:schemeClr val="bg1"/>
                </a:solidFill>
              </a:rPr>
              <a:t>www.ekocoil.fi</a:t>
            </a:r>
            <a:endParaRPr lang="en" sz="1200" b="1" dirty="0">
              <a:solidFill>
                <a:schemeClr val="bg1"/>
              </a:solidFill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567340" y="1968365"/>
            <a:ext cx="4333608" cy="97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fi-FI" sz="1600" dirty="0" err="1" smtClean="0">
                <a:solidFill>
                  <a:schemeClr val="bg1"/>
                </a:solidFill>
                <a:latin typeface="Varela"/>
                <a:cs typeface="Varela"/>
              </a:rPr>
              <a:t>Various</a:t>
            </a:r>
            <a:r>
              <a:rPr lang="fi-FI" sz="1600" dirty="0" smtClean="0">
                <a:solidFill>
                  <a:schemeClr val="bg1"/>
                </a:solidFill>
                <a:latin typeface="Varela"/>
                <a:cs typeface="Varela"/>
              </a:rPr>
              <a:t> </a:t>
            </a:r>
            <a:r>
              <a:rPr lang="fi-FI" sz="1600" dirty="0" err="1" smtClean="0">
                <a:solidFill>
                  <a:schemeClr val="bg1"/>
                </a:solidFill>
                <a:latin typeface="Varela"/>
                <a:cs typeface="Varela"/>
              </a:rPr>
              <a:t>industrial</a:t>
            </a:r>
            <a:r>
              <a:rPr lang="fi-FI" sz="1600" dirty="0" smtClean="0">
                <a:solidFill>
                  <a:schemeClr val="bg1"/>
                </a:solidFill>
                <a:latin typeface="Varela"/>
                <a:cs typeface="Varela"/>
              </a:rPr>
              <a:t> </a:t>
            </a:r>
            <a:r>
              <a:rPr lang="fi-FI" sz="1600" dirty="0" err="1" smtClean="0">
                <a:solidFill>
                  <a:schemeClr val="bg1"/>
                </a:solidFill>
                <a:latin typeface="Varela"/>
                <a:cs typeface="Varela"/>
              </a:rPr>
              <a:t>applications</a:t>
            </a:r>
            <a:endParaRPr lang="fi-FI" sz="1600" dirty="0" smtClean="0">
              <a:solidFill>
                <a:schemeClr val="bg1"/>
              </a:solidFill>
              <a:latin typeface="Varela"/>
              <a:cs typeface="Varela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fi-FI" sz="1600" dirty="0" err="1" smtClean="0">
                <a:solidFill>
                  <a:schemeClr val="bg1"/>
                </a:solidFill>
                <a:latin typeface="Varela"/>
                <a:cs typeface="Varela"/>
              </a:rPr>
              <a:t>High</a:t>
            </a:r>
            <a:r>
              <a:rPr lang="fi-FI" sz="1600" dirty="0" smtClean="0">
                <a:solidFill>
                  <a:schemeClr val="bg1"/>
                </a:solidFill>
                <a:latin typeface="Varela"/>
                <a:cs typeface="Varela"/>
              </a:rPr>
              <a:t> </a:t>
            </a:r>
            <a:r>
              <a:rPr lang="fi-FI" sz="1600" dirty="0" err="1" smtClean="0">
                <a:solidFill>
                  <a:schemeClr val="bg1"/>
                </a:solidFill>
                <a:latin typeface="Varela"/>
                <a:cs typeface="Varela"/>
              </a:rPr>
              <a:t>thermal</a:t>
            </a:r>
            <a:r>
              <a:rPr lang="fi-FI" sz="1600" dirty="0" smtClean="0">
                <a:solidFill>
                  <a:schemeClr val="bg1"/>
                </a:solidFill>
                <a:latin typeface="Varela"/>
                <a:cs typeface="Varela"/>
              </a:rPr>
              <a:t> </a:t>
            </a:r>
            <a:r>
              <a:rPr lang="fi-FI" sz="1600" dirty="0" err="1" smtClean="0">
                <a:solidFill>
                  <a:schemeClr val="bg1"/>
                </a:solidFill>
                <a:latin typeface="Varela"/>
                <a:cs typeface="Varela"/>
              </a:rPr>
              <a:t>efficiency</a:t>
            </a:r>
            <a:endParaRPr lang="fi-FI" sz="1600" dirty="0" smtClean="0">
              <a:solidFill>
                <a:schemeClr val="bg1"/>
              </a:solidFill>
              <a:latin typeface="Varela"/>
              <a:cs typeface="Varela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fi-FI" sz="1600" dirty="0" err="1" smtClean="0">
                <a:solidFill>
                  <a:schemeClr val="bg1"/>
                </a:solidFill>
                <a:latin typeface="Varela"/>
                <a:cs typeface="Varela"/>
              </a:rPr>
              <a:t>Easy</a:t>
            </a:r>
            <a:r>
              <a:rPr lang="fi-FI" sz="1600" dirty="0" smtClean="0">
                <a:solidFill>
                  <a:schemeClr val="bg1"/>
                </a:solidFill>
                <a:latin typeface="Varela"/>
                <a:cs typeface="Varela"/>
              </a:rPr>
              <a:t> to </a:t>
            </a:r>
            <a:r>
              <a:rPr lang="fi-FI" sz="1600" dirty="0" err="1" smtClean="0">
                <a:solidFill>
                  <a:schemeClr val="bg1"/>
                </a:solidFill>
                <a:latin typeface="Varela"/>
                <a:cs typeface="Varela"/>
              </a:rPr>
              <a:t>clean</a:t>
            </a:r>
            <a:endParaRPr lang="fi-FI" sz="1600" dirty="0">
              <a:solidFill>
                <a:schemeClr val="bg1"/>
              </a:solidFill>
              <a:latin typeface="Varela"/>
              <a:cs typeface="Varela"/>
            </a:endParaRPr>
          </a:p>
        </p:txBody>
      </p:sp>
    </p:spTree>
    <p:extLst>
      <p:ext uri="{BB962C8B-B14F-4D97-AF65-F5344CB8AC3E}">
        <p14:creationId xmlns:p14="http://schemas.microsoft.com/office/powerpoint/2010/main" val="394920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457199" y="1711200"/>
            <a:ext cx="5128921" cy="274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lnSpc>
                <a:spcPct val="120000"/>
              </a:lnSpc>
            </a:pPr>
            <a:r>
              <a:rPr lang="en-GB" sz="1600" dirty="0" smtClean="0"/>
              <a:t>Suitable for heating different kinds of buildings and spaces. </a:t>
            </a:r>
          </a:p>
          <a:p>
            <a:pPr marL="285750" indent="-285750">
              <a:lnSpc>
                <a:spcPct val="120000"/>
              </a:lnSpc>
            </a:pPr>
            <a:r>
              <a:rPr lang="fi-FI" sz="1600" dirty="0" smtClean="0"/>
              <a:t>I</a:t>
            </a:r>
            <a:r>
              <a:rPr lang="en" sz="1600" dirty="0" smtClean="0"/>
              <a:t>deal </a:t>
            </a:r>
            <a:r>
              <a:rPr lang="en" sz="1600" dirty="0"/>
              <a:t>in conditions where wall space is at a premium, for example in rooms with high glass </a:t>
            </a:r>
            <a:r>
              <a:rPr lang="en" sz="1600" dirty="0" smtClean="0"/>
              <a:t>walls</a:t>
            </a:r>
            <a:r>
              <a:rPr lang="fi-FI" sz="1600" dirty="0" smtClean="0"/>
              <a:t>.</a:t>
            </a:r>
          </a:p>
          <a:p>
            <a:pPr marL="285750" indent="-285750">
              <a:lnSpc>
                <a:spcPct val="120000"/>
              </a:lnSpc>
            </a:pPr>
            <a:r>
              <a:rPr lang="en-GB" sz="1600" dirty="0" smtClean="0"/>
              <a:t>Available in many different colours, shapes and sizes to match the architectural vision.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457200" y="692487"/>
            <a:ext cx="3217420" cy="629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 dirty="0" smtClean="0"/>
              <a:t>FINNED TUBE RADIATORS </a:t>
            </a:r>
            <a:r>
              <a:rPr lang="fi-FI" sz="1400" dirty="0" smtClean="0"/>
              <a:t>– FOR UNIQUE HEAT GENERATION</a:t>
            </a:r>
            <a:endParaRPr lang="en" sz="1400" dirty="0"/>
          </a:p>
        </p:txBody>
      </p:sp>
      <p:sp>
        <p:nvSpPr>
          <p:cNvPr id="5" name="Suorakulmio 4"/>
          <p:cNvSpPr/>
          <p:nvPr/>
        </p:nvSpPr>
        <p:spPr>
          <a:xfrm>
            <a:off x="7721611" y="4783243"/>
            <a:ext cx="1253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ct val="110000"/>
            </a:pPr>
            <a:r>
              <a:rPr lang="fi-FI" sz="1200" b="1" dirty="0" err="1" smtClean="0">
                <a:solidFill>
                  <a:schemeClr val="bg1"/>
                </a:solidFill>
              </a:rPr>
              <a:t>www.ekocoil.fi</a:t>
            </a:r>
            <a:endParaRPr lang="en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74281" y="1003822"/>
            <a:ext cx="3850500" cy="695606"/>
          </a:xfrm>
        </p:spPr>
        <p:txBody>
          <a:bodyPr/>
          <a:lstStyle/>
          <a:p>
            <a:r>
              <a:rPr lang="fi-FI" dirty="0" smtClean="0"/>
              <a:t>REFERENCES</a:t>
            </a:r>
            <a:endParaRPr lang="fi-FI" dirty="0"/>
          </a:p>
        </p:txBody>
      </p:sp>
      <p:sp>
        <p:nvSpPr>
          <p:cNvPr id="3" name="Suorakulmio 2"/>
          <p:cNvSpPr/>
          <p:nvPr/>
        </p:nvSpPr>
        <p:spPr>
          <a:xfrm>
            <a:off x="426874" y="1913760"/>
            <a:ext cx="5054509" cy="2886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" sz="1600" dirty="0" smtClean="0">
                <a:solidFill>
                  <a:schemeClr val="bg1"/>
                </a:solidFill>
                <a:latin typeface="Varela"/>
                <a:cs typeface="Varela"/>
              </a:rPr>
              <a:t>Economizers and Air preheaters running in dozens of power plants over the world.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" sz="1600" dirty="0" smtClean="0">
                <a:solidFill>
                  <a:schemeClr val="bg1"/>
                </a:solidFill>
                <a:latin typeface="Varela"/>
                <a:cs typeface="Varela"/>
              </a:rPr>
              <a:t>Vattenfallen's heating plant in Nyköping has had Eino Talsi Air Preheater in use already since the year 1993. A good example of the longevity and high quality of Eino Talsi products.</a:t>
            </a:r>
            <a:endParaRPr lang="fi-FI" sz="1600" dirty="0" smtClean="0">
              <a:solidFill>
                <a:schemeClr val="bg1"/>
              </a:solidFill>
              <a:latin typeface="Varela"/>
              <a:cs typeface="Varela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" sz="1600" dirty="0" smtClean="0">
                <a:solidFill>
                  <a:schemeClr val="bg1"/>
                </a:solidFill>
                <a:latin typeface="Varela"/>
                <a:cs typeface="Varela"/>
              </a:rPr>
              <a:t>Other references include f.ex. Andritz, Foster Wheeler, UPM Kymi, Metso, Valmet.</a:t>
            </a:r>
          </a:p>
          <a:p>
            <a:r>
              <a:rPr lang="fi-FI" dirty="0"/>
              <a:t>
</a:t>
            </a:r>
          </a:p>
        </p:txBody>
      </p:sp>
      <p:sp>
        <p:nvSpPr>
          <p:cNvPr id="6" name="Suorakulmio 5"/>
          <p:cNvSpPr/>
          <p:nvPr/>
        </p:nvSpPr>
        <p:spPr>
          <a:xfrm>
            <a:off x="7721611" y="4783243"/>
            <a:ext cx="1253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ct val="110000"/>
            </a:pPr>
            <a:r>
              <a:rPr lang="fi-FI" sz="1200" b="1" dirty="0" err="1" smtClean="0">
                <a:solidFill>
                  <a:schemeClr val="bg1"/>
                </a:solidFill>
              </a:rPr>
              <a:t>www.ekocoil.fi</a:t>
            </a:r>
            <a:endParaRPr lang="en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4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457199" y="1115795"/>
            <a:ext cx="2615167" cy="629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 sz="2800" dirty="0" smtClean="0"/>
              <a:t>REFERENCES</a:t>
            </a:r>
            <a:endParaRPr lang="en" sz="2800" dirty="0"/>
          </a:p>
        </p:txBody>
      </p:sp>
      <p:sp>
        <p:nvSpPr>
          <p:cNvPr id="2" name="Suorakulmio 1"/>
          <p:cNvSpPr/>
          <p:nvPr/>
        </p:nvSpPr>
        <p:spPr>
          <a:xfrm>
            <a:off x="566522" y="1841503"/>
            <a:ext cx="4572000" cy="26956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Wärtsilä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Biopower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,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various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Economizers</a:t>
            </a:r>
            <a:endParaRPr lang="fi-FI" dirty="0">
              <a:solidFill>
                <a:schemeClr val="bg1"/>
              </a:solidFill>
              <a:latin typeface="Varela"/>
              <a:cs typeface="Varela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UPM-Kymmene, Air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Preheaters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 1996,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still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 in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use</a:t>
            </a:r>
            <a:endParaRPr lang="fi-FI" dirty="0">
              <a:solidFill>
                <a:schemeClr val="bg1"/>
              </a:solidFill>
              <a:latin typeface="Varela"/>
              <a:cs typeface="Varela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Tamjung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Lesteri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, Indonesia, Air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Preheaters</a:t>
            </a:r>
            <a:endParaRPr lang="fi-FI" dirty="0">
              <a:solidFill>
                <a:schemeClr val="bg1"/>
              </a:solidFill>
              <a:latin typeface="Varela"/>
              <a:cs typeface="Varela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Rapprebo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, Indonesia, Air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Preheaters</a:t>
            </a:r>
            <a:endParaRPr lang="fi-FI" dirty="0">
              <a:solidFill>
                <a:schemeClr val="bg1"/>
              </a:solidFill>
              <a:latin typeface="Varela"/>
              <a:cs typeface="Varela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Stora Enso, Air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Preheaters</a:t>
            </a:r>
            <a:endParaRPr lang="fi-FI" dirty="0">
              <a:solidFill>
                <a:schemeClr val="bg1"/>
              </a:solidFill>
              <a:latin typeface="Varela"/>
              <a:cs typeface="Varela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Siam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Pulp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 and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Paper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,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Thailand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, Air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Preheaters</a:t>
            </a:r>
            <a:endParaRPr lang="fi-FI" dirty="0">
              <a:solidFill>
                <a:schemeClr val="bg1"/>
              </a:solidFill>
              <a:latin typeface="Varela"/>
              <a:cs typeface="Varela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Skoghalls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Bruk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,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Sweden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, Air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Preheaters</a:t>
            </a:r>
            <a:endParaRPr lang="fi-FI" dirty="0">
              <a:solidFill>
                <a:schemeClr val="bg1"/>
              </a:solidFill>
              <a:latin typeface="Varela"/>
              <a:cs typeface="Varela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CPMC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Celulosa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s.a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., Chile, Air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Preheaters</a:t>
            </a:r>
            <a:endParaRPr lang="fi-FI" dirty="0">
              <a:solidFill>
                <a:schemeClr val="bg1"/>
              </a:solidFill>
              <a:latin typeface="Varela"/>
              <a:cs typeface="Varela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Okipulp.BFB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, Indonesia, Air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Preheaters</a:t>
            </a:r>
            <a:endParaRPr lang="fi-FI" dirty="0">
              <a:solidFill>
                <a:schemeClr val="bg1"/>
              </a:solidFill>
              <a:latin typeface="Varela"/>
              <a:cs typeface="Varela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UPM Kaukas,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Steam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coils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 for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drying</a:t>
            </a:r>
            <a:r>
              <a:rPr lang="fi-FI" dirty="0">
                <a:solidFill>
                  <a:schemeClr val="bg1"/>
                </a:solidFill>
                <a:latin typeface="Varela"/>
                <a:cs typeface="Varela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Varela"/>
                <a:cs typeface="Varela"/>
              </a:rPr>
              <a:t>applications</a:t>
            </a:r>
            <a:endParaRPr lang="fi-FI" dirty="0">
              <a:solidFill>
                <a:schemeClr val="bg1"/>
              </a:solidFill>
              <a:latin typeface="Varela"/>
              <a:cs typeface="Varela"/>
            </a:endParaRPr>
          </a:p>
          <a:p>
            <a:pPr>
              <a:lnSpc>
                <a:spcPct val="110000"/>
              </a:lnSpc>
            </a:pP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7721611" y="4783243"/>
            <a:ext cx="1253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ct val="110000"/>
            </a:pPr>
            <a:r>
              <a:rPr lang="fi-FI" sz="1200" b="1" dirty="0" err="1" smtClean="0">
                <a:solidFill>
                  <a:schemeClr val="bg1"/>
                </a:solidFill>
              </a:rPr>
              <a:t>www.ekocoil.fi</a:t>
            </a:r>
            <a:endParaRPr lang="en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 idx="4294967295"/>
          </p:nvPr>
        </p:nvSpPr>
        <p:spPr>
          <a:xfrm>
            <a:off x="457200" y="15732"/>
            <a:ext cx="2383800" cy="171085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 sz="2800" dirty="0" smtClean="0"/>
              <a:t>CONTACTS</a:t>
            </a:r>
            <a:endParaRPr lang="en" sz="2800" dirty="0"/>
          </a:p>
        </p:txBody>
      </p:sp>
      <p:pic>
        <p:nvPicPr>
          <p:cNvPr id="2" name="Kuva 1" descr="EKOCOIL LOGO CMYK F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11" y="4550197"/>
            <a:ext cx="2095221" cy="276114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7891807" y="4818155"/>
            <a:ext cx="1253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ct val="110000"/>
            </a:pPr>
            <a:r>
              <a:rPr lang="fi-FI" sz="1200" b="1" dirty="0" err="1" smtClean="0">
                <a:solidFill>
                  <a:schemeClr val="bg1">
                    <a:lumMod val="50000"/>
                  </a:schemeClr>
                </a:solidFill>
              </a:rPr>
              <a:t>www.ekocoil.fi</a:t>
            </a:r>
            <a:endParaRPr lang="e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hape 123"/>
          <p:cNvSpPr txBox="1">
            <a:spLocks/>
          </p:cNvSpPr>
          <p:nvPr/>
        </p:nvSpPr>
        <p:spPr>
          <a:xfrm>
            <a:off x="457200" y="2060356"/>
            <a:ext cx="2920658" cy="106022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 dirty="0" smtClean="0">
                <a:solidFill>
                  <a:schemeClr val="bg1"/>
                </a:solidFill>
              </a:rPr>
              <a:t>Tapio Pekkala, </a:t>
            </a:r>
            <a:r>
              <a:rPr lang="fi-FI" dirty="0" err="1" smtClean="0">
                <a:solidFill>
                  <a:schemeClr val="bg1"/>
                </a:solidFill>
              </a:rPr>
              <a:t>Export</a:t>
            </a:r>
            <a:r>
              <a:rPr lang="fi-FI" dirty="0" smtClean="0">
                <a:solidFill>
                  <a:schemeClr val="bg1"/>
                </a:solidFill>
              </a:rPr>
              <a:t> </a:t>
            </a:r>
            <a:r>
              <a:rPr lang="fi-FI" dirty="0" err="1" smtClean="0">
                <a:solidFill>
                  <a:schemeClr val="bg1"/>
                </a:solidFill>
              </a:rPr>
              <a:t>Manager</a:t>
            </a:r>
            <a:endParaRPr lang="fi-FI" dirty="0" smtClean="0">
              <a:solidFill>
                <a:schemeClr val="bg1"/>
              </a:solidFill>
            </a:endParaRPr>
          </a:p>
          <a:p>
            <a:r>
              <a:rPr lang="fi-FI" dirty="0" smtClean="0">
                <a:solidFill>
                  <a:schemeClr val="bg1"/>
                </a:solidFill>
              </a:rPr>
              <a:t>+</a:t>
            </a:r>
            <a:r>
              <a:rPr lang="fi-FI" dirty="0">
                <a:solidFill>
                  <a:schemeClr val="bg1"/>
                </a:solidFill>
              </a:rPr>
              <a:t>358 40 456 </a:t>
            </a:r>
            <a:r>
              <a:rPr lang="fi-FI" dirty="0" smtClean="0">
                <a:solidFill>
                  <a:schemeClr val="bg1"/>
                </a:solidFill>
              </a:rPr>
              <a:t>0034</a:t>
            </a:r>
          </a:p>
          <a:p>
            <a:r>
              <a:rPr lang="fi-FI" dirty="0" err="1" smtClean="0">
                <a:solidFill>
                  <a:schemeClr val="bg1"/>
                </a:solidFill>
              </a:rPr>
              <a:t>tapio.pekkala@ekocoil.fi</a:t>
            </a:r>
            <a:endParaRPr lang="fi-FI" dirty="0" smtClean="0">
              <a:solidFill>
                <a:schemeClr val="bg1"/>
              </a:solidFill>
            </a:endParaRPr>
          </a:p>
          <a:p>
            <a:endParaRPr lang="fi-FI" dirty="0" smtClean="0">
              <a:solidFill>
                <a:schemeClr val="bg1"/>
              </a:solidFill>
            </a:endParaRPr>
          </a:p>
          <a:p>
            <a:endParaRPr lang="fi-FI" dirty="0">
              <a:solidFill>
                <a:schemeClr val="bg1"/>
              </a:solidFill>
            </a:endParaRPr>
          </a:p>
          <a:p>
            <a:r>
              <a:rPr lang="fi-FI" dirty="0" smtClean="0">
                <a:solidFill>
                  <a:schemeClr val="bg1"/>
                </a:solidFill>
              </a:rPr>
              <a:t>Heikki Mantere, </a:t>
            </a:r>
            <a:r>
              <a:rPr lang="fi-FI" dirty="0" err="1" smtClean="0">
                <a:solidFill>
                  <a:schemeClr val="bg1"/>
                </a:solidFill>
              </a:rPr>
              <a:t>Factory</a:t>
            </a:r>
            <a:r>
              <a:rPr lang="fi-FI" dirty="0" smtClean="0">
                <a:solidFill>
                  <a:schemeClr val="bg1"/>
                </a:solidFill>
              </a:rPr>
              <a:t> </a:t>
            </a:r>
            <a:r>
              <a:rPr lang="fi-FI" dirty="0" err="1" smtClean="0">
                <a:solidFill>
                  <a:schemeClr val="bg1"/>
                </a:solidFill>
              </a:rPr>
              <a:t>Manager</a:t>
            </a:r>
            <a:endParaRPr lang="fi-FI" dirty="0" smtClean="0">
              <a:solidFill>
                <a:schemeClr val="bg1"/>
              </a:solidFill>
            </a:endParaRPr>
          </a:p>
          <a:p>
            <a:r>
              <a:rPr lang="fi-FI" dirty="0" smtClean="0">
                <a:solidFill>
                  <a:schemeClr val="bg1"/>
                </a:solidFill>
              </a:rPr>
              <a:t>+</a:t>
            </a:r>
            <a:r>
              <a:rPr lang="is-IS" dirty="0" smtClean="0">
                <a:solidFill>
                  <a:schemeClr val="bg1"/>
                </a:solidFill>
              </a:rPr>
              <a:t>358 </a:t>
            </a:r>
            <a:r>
              <a:rPr lang="is-IS" dirty="0">
                <a:solidFill>
                  <a:schemeClr val="bg1"/>
                </a:solidFill>
              </a:rPr>
              <a:t>40 777 0306</a:t>
            </a:r>
            <a:endParaRPr lang="fi-FI" dirty="0" smtClean="0">
              <a:solidFill>
                <a:schemeClr val="bg1"/>
              </a:solidFill>
            </a:endParaRPr>
          </a:p>
          <a:p>
            <a:r>
              <a:rPr lang="fi-FI" dirty="0" err="1">
                <a:solidFill>
                  <a:schemeClr val="bg1"/>
                </a:solidFill>
              </a:rPr>
              <a:t>h</a:t>
            </a:r>
            <a:r>
              <a:rPr lang="fi-FI" dirty="0" err="1" smtClean="0">
                <a:solidFill>
                  <a:schemeClr val="bg1"/>
                </a:solidFill>
              </a:rPr>
              <a:t>eikki.mantere@einotalsi.fi</a:t>
            </a:r>
            <a:endParaRPr lang="fi-FI" dirty="0" smtClean="0">
              <a:solidFill>
                <a:schemeClr val="bg1"/>
              </a:solidFill>
            </a:endParaRPr>
          </a:p>
          <a:p>
            <a:endParaRPr lang="fi-FI" dirty="0" smtClean="0">
              <a:solidFill>
                <a:schemeClr val="bg1"/>
              </a:solidFill>
            </a:endParaRPr>
          </a:p>
          <a:p>
            <a:endParaRPr lang="fi-FI" dirty="0" smtClean="0">
              <a:solidFill>
                <a:schemeClr val="bg1"/>
              </a:solidFill>
            </a:endParaRPr>
          </a:p>
          <a:p>
            <a:endParaRPr lang="fi-FI" dirty="0">
              <a:solidFill>
                <a:schemeClr val="bg1"/>
              </a:solidFill>
            </a:endParaRPr>
          </a:p>
          <a:p>
            <a:endParaRPr lang="fi-FI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84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199" y="984875"/>
            <a:ext cx="4068431" cy="629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sz="2400" dirty="0" smtClean="0"/>
              <a:t>FINNED TUBE – </a:t>
            </a:r>
            <a:br>
              <a:rPr lang="fi-FI" sz="2400" dirty="0" smtClean="0"/>
            </a:br>
            <a:r>
              <a:rPr lang="fi-FI" sz="2400" dirty="0" smtClean="0"/>
              <a:t>FOR HARSH CONDITIONS</a:t>
            </a:r>
            <a:endParaRPr lang="en" sz="2400" dirty="0"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69918" y="1817147"/>
            <a:ext cx="5600252" cy="1649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71450" indent="-171450">
              <a:lnSpc>
                <a:spcPct val="120000"/>
              </a:lnSpc>
              <a:spcAft>
                <a:spcPts val="0"/>
              </a:spcAft>
              <a:buClr>
                <a:schemeClr val="bg1"/>
              </a:buClr>
              <a:buSzPct val="110000"/>
            </a:pPr>
            <a:r>
              <a:rPr lang="en-GB" sz="1600" dirty="0" smtClean="0"/>
              <a:t>Finned tubes increase the outside surface area of the heat exchanger. </a:t>
            </a:r>
          </a:p>
          <a:p>
            <a:pPr marL="285750" indent="-285750">
              <a:lnSpc>
                <a:spcPct val="120000"/>
              </a:lnSpc>
              <a:spcAft>
                <a:spcPts val="0"/>
              </a:spcAft>
              <a:buClr>
                <a:schemeClr val="bg1"/>
              </a:buClr>
              <a:buSzPct val="110000"/>
              <a:buFont typeface="Wingdings" charset="2"/>
              <a:buChar char="ü"/>
            </a:pPr>
            <a:r>
              <a:rPr lang="en-GB" sz="1600" dirty="0" smtClean="0"/>
              <a:t>Excellent heat transfer rate.</a:t>
            </a:r>
          </a:p>
          <a:p>
            <a:pPr marL="171450" indent="-171450">
              <a:lnSpc>
                <a:spcPct val="120000"/>
              </a:lnSpc>
              <a:spcAft>
                <a:spcPts val="0"/>
              </a:spcAft>
              <a:buClr>
                <a:schemeClr val="bg1"/>
              </a:buClr>
              <a:buSzPct val="110000"/>
            </a:pPr>
            <a:r>
              <a:rPr lang="en-GB" sz="1600" dirty="0" smtClean="0"/>
              <a:t>Durable structure, high reliability of operation.</a:t>
            </a:r>
          </a:p>
          <a:p>
            <a:pPr marL="171450" indent="-171450">
              <a:lnSpc>
                <a:spcPct val="120000"/>
              </a:lnSpc>
              <a:spcAft>
                <a:spcPts val="0"/>
              </a:spcAft>
              <a:buClr>
                <a:schemeClr val="bg1"/>
              </a:buClr>
              <a:buSzPct val="110000"/>
            </a:pPr>
            <a:r>
              <a:rPr lang="en-GB" sz="1600" dirty="0" smtClean="0"/>
              <a:t>Robust </a:t>
            </a:r>
            <a:r>
              <a:rPr lang="en-GB" sz="1600" dirty="0"/>
              <a:t>construction that can </a:t>
            </a:r>
            <a:r>
              <a:rPr lang="en-GB" sz="1600" dirty="0" smtClean="0"/>
              <a:t>sustain harsh </a:t>
            </a:r>
            <a:r>
              <a:rPr lang="en-GB" sz="1600" dirty="0"/>
              <a:t>operating conditions over a long </a:t>
            </a:r>
            <a:r>
              <a:rPr lang="en-GB" sz="1600" dirty="0" smtClean="0"/>
              <a:t>period of time.</a:t>
            </a:r>
            <a:endParaRPr lang="en-GB" sz="1600" dirty="0"/>
          </a:p>
          <a:p>
            <a:pPr marL="171450" indent="-171450">
              <a:lnSpc>
                <a:spcPct val="120000"/>
              </a:lnSpc>
              <a:spcAft>
                <a:spcPts val="0"/>
              </a:spcAft>
              <a:buClr>
                <a:schemeClr val="bg1"/>
              </a:buClr>
              <a:buSzPct val="110000"/>
            </a:pPr>
            <a:r>
              <a:rPr lang="en-GB" sz="1600" dirty="0"/>
              <a:t>Wide </a:t>
            </a:r>
            <a:r>
              <a:rPr lang="en-GB" sz="1600" dirty="0" smtClean="0"/>
              <a:t>variety fluid/gas applications.</a:t>
            </a:r>
            <a:endParaRPr lang="en-GB" sz="1600" dirty="0"/>
          </a:p>
          <a:p>
            <a:pPr marL="171450" indent="-171450">
              <a:lnSpc>
                <a:spcPct val="120000"/>
              </a:lnSpc>
              <a:spcAft>
                <a:spcPts val="0"/>
              </a:spcAft>
              <a:buClr>
                <a:schemeClr val="bg1"/>
              </a:buClr>
              <a:buSzPct val="110000"/>
            </a:pPr>
            <a:r>
              <a:rPr lang="en-GB" sz="1600" dirty="0"/>
              <a:t>Suitable for high temperatures &amp; </a:t>
            </a:r>
            <a:r>
              <a:rPr lang="en-GB" sz="1600" dirty="0" smtClean="0"/>
              <a:t>pressures </a:t>
            </a:r>
            <a:r>
              <a:rPr lang="en-US" sz="1600" dirty="0"/>
              <a:t>up to 400 0C and 250 </a:t>
            </a:r>
            <a:r>
              <a:rPr lang="en-US" sz="1600" dirty="0" smtClean="0"/>
              <a:t>bar.</a:t>
            </a:r>
            <a:endParaRPr lang="en-GB" sz="1600" dirty="0" smtClean="0"/>
          </a:p>
          <a:p>
            <a:pPr>
              <a:spcAft>
                <a:spcPts val="0"/>
              </a:spcAft>
              <a:buClr>
                <a:schemeClr val="bg1"/>
              </a:buClr>
              <a:buSzPct val="110000"/>
              <a:buNone/>
            </a:pPr>
            <a:endParaRPr lang="en-GB" sz="1000" dirty="0" smtClean="0"/>
          </a:p>
          <a:p>
            <a:pPr lvl="0"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2" name="Suorakulmio 1"/>
          <p:cNvSpPr/>
          <p:nvPr/>
        </p:nvSpPr>
        <p:spPr>
          <a:xfrm>
            <a:off x="7721611" y="4783243"/>
            <a:ext cx="1253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ct val="110000"/>
            </a:pPr>
            <a:r>
              <a:rPr lang="fi-FI" sz="1200" b="1" dirty="0" err="1" smtClean="0">
                <a:solidFill>
                  <a:schemeClr val="bg1"/>
                </a:solidFill>
              </a:rPr>
              <a:t>www.ekocoil.fi</a:t>
            </a:r>
            <a:endParaRPr lang="en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89000"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457198" y="984875"/>
            <a:ext cx="6839673" cy="629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 sz="2800" dirty="0" smtClean="0"/>
              <a:t>EXPERIENCE</a:t>
            </a:r>
            <a:endParaRPr lang="en" sz="2800" dirty="0"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457198" y="1640934"/>
            <a:ext cx="5608979" cy="273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lnSpc>
                <a:spcPct val="120000"/>
              </a:lnSpc>
            </a:pPr>
            <a:r>
              <a:rPr lang="en-GB" sz="1600" dirty="0" err="1" smtClean="0"/>
              <a:t>Eino</a:t>
            </a:r>
            <a:r>
              <a:rPr lang="en-GB" sz="1600" dirty="0" smtClean="0"/>
              <a:t> </a:t>
            </a:r>
            <a:r>
              <a:rPr lang="en-GB" sz="1600" dirty="0" err="1" smtClean="0"/>
              <a:t>Talsi</a:t>
            </a:r>
            <a:r>
              <a:rPr lang="en-GB" sz="1600" dirty="0" smtClean="0"/>
              <a:t> </a:t>
            </a:r>
            <a:r>
              <a:rPr lang="en-GB" sz="1600" dirty="0" err="1" smtClean="0"/>
              <a:t>Oy</a:t>
            </a:r>
            <a:r>
              <a:rPr lang="en-GB" sz="1600" dirty="0" smtClean="0"/>
              <a:t> designs &amp; manufactures finned tube heat exchangers with over 70 years of experience.</a:t>
            </a:r>
          </a:p>
          <a:p>
            <a:pPr marL="285750" indent="-285750">
              <a:lnSpc>
                <a:spcPct val="120000"/>
              </a:lnSpc>
            </a:pPr>
            <a:r>
              <a:rPr lang="en-GB" sz="1600" dirty="0" smtClean="0"/>
              <a:t>Own design, sales &amp; manufacturing.</a:t>
            </a:r>
          </a:p>
          <a:p>
            <a:pPr marL="285750" indent="-285750">
              <a:lnSpc>
                <a:spcPct val="120000"/>
              </a:lnSpc>
            </a:pPr>
            <a:r>
              <a:rPr lang="en-GB" sz="1600" dirty="0" smtClean="0"/>
              <a:t>Certified ISO 9001:2015, ISO 3834-2:2005 and               PED 2014/68/EU, module D </a:t>
            </a:r>
          </a:p>
          <a:p>
            <a:pPr marL="285750" indent="-285750">
              <a:lnSpc>
                <a:spcPct val="120000"/>
              </a:lnSpc>
            </a:pPr>
            <a:r>
              <a:rPr lang="en-GB" sz="1600" dirty="0" smtClean="0"/>
              <a:t>Customer focus &amp; flexibility: </a:t>
            </a:r>
          </a:p>
          <a:p>
            <a:pPr marL="285750" lvl="8" indent="-285750">
              <a:lnSpc>
                <a:spcPct val="120000"/>
              </a:lnSpc>
              <a:buFont typeface="Wingdings" charset="2"/>
              <a:buChar char="ü"/>
            </a:pPr>
            <a:r>
              <a:rPr lang="en-GB" sz="1600" dirty="0" smtClean="0"/>
              <a:t>	Close relationship and communication.</a:t>
            </a:r>
          </a:p>
          <a:p>
            <a:pPr marL="285750" indent="-285750">
              <a:lnSpc>
                <a:spcPct val="120000"/>
              </a:lnSpc>
            </a:pPr>
            <a:r>
              <a:rPr lang="en-GB" sz="1600" dirty="0" smtClean="0"/>
              <a:t>Help and technical advice throughout the whole project.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" name="Suorakulmio 4"/>
          <p:cNvSpPr/>
          <p:nvPr/>
        </p:nvSpPr>
        <p:spPr>
          <a:xfrm>
            <a:off x="7721611" y="4783243"/>
            <a:ext cx="1253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ct val="110000"/>
            </a:pPr>
            <a:r>
              <a:rPr lang="fi-FI" sz="1200" b="1" dirty="0" err="1" smtClean="0">
                <a:solidFill>
                  <a:schemeClr val="bg1"/>
                </a:solidFill>
              </a:rPr>
              <a:t>www.ekocoil.fi</a:t>
            </a:r>
            <a:endParaRPr lang="en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1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89000"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457198" y="836499"/>
            <a:ext cx="6839673" cy="629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 sz="2800" dirty="0" smtClean="0"/>
              <a:t>LONG-LASTING </a:t>
            </a:r>
            <a:br>
              <a:rPr lang="fi-FI" sz="2800" dirty="0" smtClean="0"/>
            </a:br>
            <a:r>
              <a:rPr lang="fi-FI" sz="2800" dirty="0"/>
              <a:t>	</a:t>
            </a:r>
            <a:r>
              <a:rPr lang="fi-FI" sz="2800" dirty="0" smtClean="0"/>
              <a:t>EFFICIENCY</a:t>
            </a:r>
            <a:endParaRPr lang="en" sz="2800" dirty="0"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426651" y="1579838"/>
            <a:ext cx="5512967" cy="273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0000"/>
              </a:lnSpc>
              <a:spcBef>
                <a:spcPts val="0"/>
              </a:spcBef>
            </a:pPr>
            <a:r>
              <a:rPr lang="en-GB" sz="1600" dirty="0" smtClean="0"/>
              <a:t>Unique structure - easily customized. </a:t>
            </a:r>
          </a:p>
          <a:p>
            <a:pPr marL="457200" lvl="0" indent="-228600" rtl="0">
              <a:lnSpc>
                <a:spcPct val="110000"/>
              </a:lnSpc>
              <a:spcBef>
                <a:spcPts val="0"/>
              </a:spcBef>
            </a:pPr>
            <a:r>
              <a:rPr lang="en-GB" sz="1600" dirty="0" smtClean="0"/>
              <a:t>Always optimal fin and tube spacing.</a:t>
            </a:r>
          </a:p>
          <a:p>
            <a:pPr marL="457200" lvl="0" indent="-228600">
              <a:lnSpc>
                <a:spcPct val="110000"/>
              </a:lnSpc>
            </a:pPr>
            <a:r>
              <a:rPr lang="en-GB" sz="1600" dirty="0" smtClean="0"/>
              <a:t>Variety </a:t>
            </a:r>
            <a:r>
              <a:rPr lang="en-GB" sz="1600" dirty="0"/>
              <a:t>of materials available: Carbon steel, Hot Dip Galvanized, Stainless steel, Acid Proof </a:t>
            </a:r>
            <a:r>
              <a:rPr lang="en-GB" sz="1600" dirty="0" smtClean="0"/>
              <a:t>steel.</a:t>
            </a:r>
            <a:endParaRPr lang="en-GB" sz="1600" dirty="0"/>
          </a:p>
          <a:p>
            <a:pPr marL="457200" lvl="0" indent="-228600">
              <a:lnSpc>
                <a:spcPct val="110000"/>
              </a:lnSpc>
            </a:pPr>
            <a:r>
              <a:rPr lang="en-GB" sz="1600" dirty="0"/>
              <a:t>Variety of tubes available: finned tubes, laser welded finned tubes, smooth </a:t>
            </a:r>
            <a:r>
              <a:rPr lang="en-GB" sz="1600" dirty="0" smtClean="0"/>
              <a:t>tubes.</a:t>
            </a:r>
          </a:p>
          <a:p>
            <a:pPr marL="457200" lvl="0" indent="-228600">
              <a:lnSpc>
                <a:spcPct val="110000"/>
              </a:lnSpc>
            </a:pPr>
            <a:r>
              <a:rPr lang="en-GB" sz="1600" dirty="0"/>
              <a:t>Easy to keep clean, little maintenance.</a:t>
            </a:r>
          </a:p>
          <a:p>
            <a:pPr marL="457200" lvl="0" indent="-228600">
              <a:lnSpc>
                <a:spcPct val="110000"/>
              </a:lnSpc>
            </a:pPr>
            <a:r>
              <a:rPr lang="en-GB" sz="1600" dirty="0"/>
              <a:t>Durable - keeps downtime at </a:t>
            </a:r>
            <a:r>
              <a:rPr lang="en-GB" sz="1600" dirty="0" smtClean="0"/>
              <a:t>minimum.</a:t>
            </a:r>
          </a:p>
          <a:p>
            <a:pPr marL="457200" lvl="0" indent="-228600">
              <a:lnSpc>
                <a:spcPct val="110000"/>
              </a:lnSpc>
            </a:pPr>
            <a:r>
              <a:rPr lang="en-GB" sz="1600" dirty="0" smtClean="0"/>
              <a:t>Long</a:t>
            </a:r>
            <a:r>
              <a:rPr lang="en-GB" sz="1600" dirty="0"/>
              <a:t>-lasting – competitive total life-cycle costs.</a:t>
            </a:r>
          </a:p>
          <a:p>
            <a:pPr marL="457200" lvl="0" indent="-228600">
              <a:lnSpc>
                <a:spcPct val="110000"/>
              </a:lnSpc>
            </a:pPr>
            <a:endParaRPr lang="en-GB" sz="1600" dirty="0"/>
          </a:p>
          <a:p>
            <a:pPr marL="457200" lvl="0" indent="-228600" rtl="0">
              <a:lnSpc>
                <a:spcPct val="110000"/>
              </a:lnSpc>
              <a:spcBef>
                <a:spcPts val="0"/>
              </a:spcBef>
            </a:pPr>
            <a:endParaRPr lang="en-GB" sz="1600" dirty="0" smtClean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" name="Suorakulmio 4"/>
          <p:cNvSpPr/>
          <p:nvPr/>
        </p:nvSpPr>
        <p:spPr>
          <a:xfrm>
            <a:off x="7721611" y="4783243"/>
            <a:ext cx="1253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ct val="110000"/>
            </a:pPr>
            <a:r>
              <a:rPr lang="fi-FI" sz="1200" b="1" dirty="0" err="1" smtClean="0">
                <a:solidFill>
                  <a:schemeClr val="bg1"/>
                </a:solidFill>
              </a:rPr>
              <a:t>www.ekocoil.fi</a:t>
            </a:r>
            <a:endParaRPr lang="en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3686445" y="822288"/>
            <a:ext cx="4607699" cy="294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000" dirty="0"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rPr>
              <a:t>Place your screenshot here</a:t>
            </a: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261851" y="1593066"/>
            <a:ext cx="3539331" cy="246151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indent="-285750"/>
            <a:r>
              <a:rPr lang="en-GB" sz="1600" dirty="0" smtClean="0"/>
              <a:t>Planning, designing and dimensioning easy and fast with </a:t>
            </a:r>
            <a:r>
              <a:rPr lang="en-GB" sz="1600" dirty="0" err="1" smtClean="0"/>
              <a:t>Ekocoil</a:t>
            </a:r>
            <a:r>
              <a:rPr lang="en-GB" sz="1600" dirty="0" smtClean="0"/>
              <a:t> Optimizer</a:t>
            </a:r>
          </a:p>
          <a:p>
            <a:pPr marL="285750" indent="-285750"/>
            <a:r>
              <a:rPr lang="en-GB" sz="1600" dirty="0" smtClean="0"/>
              <a:t>Precise technical dimensioning.</a:t>
            </a:r>
          </a:p>
          <a:p>
            <a:pPr marL="285750" indent="-285750"/>
            <a:r>
              <a:rPr lang="en-GB" sz="1600" dirty="0" smtClean="0"/>
              <a:t>True optimization. </a:t>
            </a:r>
          </a:p>
          <a:p>
            <a:pPr marL="285750" indent="-285750"/>
            <a:r>
              <a:rPr lang="en-GB" sz="1600" dirty="0" smtClean="0"/>
              <a:t>Each solution is a perfect match to customer requirements: </a:t>
            </a:r>
          </a:p>
          <a:p>
            <a:pPr>
              <a:buNone/>
            </a:pPr>
            <a:r>
              <a:rPr lang="en-GB" sz="1600" dirty="0"/>
              <a:t>	</a:t>
            </a:r>
            <a:r>
              <a:rPr lang="en-GB" sz="1600" dirty="0" smtClean="0"/>
              <a:t>No ”off the self” –solutions.</a:t>
            </a:r>
          </a:p>
        </p:txBody>
      </p:sp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457199" y="1002062"/>
            <a:ext cx="2802826" cy="479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sz="2800" dirty="0" smtClean="0"/>
              <a:t>OPTIMIZATION</a:t>
            </a:r>
            <a:endParaRPr lang="en" sz="2800" dirty="0"/>
          </a:p>
        </p:txBody>
      </p:sp>
      <p:grpSp>
        <p:nvGrpSpPr>
          <p:cNvPr id="2" name="Ryhmitä 1"/>
          <p:cNvGrpSpPr/>
          <p:nvPr/>
        </p:nvGrpSpPr>
        <p:grpSpPr>
          <a:xfrm>
            <a:off x="3919013" y="614403"/>
            <a:ext cx="4585447" cy="3466354"/>
            <a:chOff x="3476024" y="614401"/>
            <a:chExt cx="5028437" cy="3914695"/>
          </a:xfrm>
        </p:grpSpPr>
        <p:sp>
          <p:nvSpPr>
            <p:cNvPr id="260" name="Shape 260"/>
            <p:cNvSpPr/>
            <p:nvPr/>
          </p:nvSpPr>
          <p:spPr>
            <a:xfrm>
              <a:off x="3476024" y="614401"/>
              <a:ext cx="5028437" cy="39146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3" name="Kuva 2" descr="optimizer_v2_for_web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445" y="838470"/>
              <a:ext cx="4607699" cy="2908957"/>
            </a:xfrm>
            <a:prstGeom prst="rect">
              <a:avLst/>
            </a:prstGeom>
          </p:spPr>
        </p:pic>
      </p:grpSp>
      <p:sp>
        <p:nvSpPr>
          <p:cNvPr id="9" name="Suorakulmio 8"/>
          <p:cNvSpPr/>
          <p:nvPr/>
        </p:nvSpPr>
        <p:spPr>
          <a:xfrm>
            <a:off x="7721611" y="4783243"/>
            <a:ext cx="1253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ct val="110000"/>
            </a:pPr>
            <a:r>
              <a:rPr lang="fi-FI" sz="1200" b="1" dirty="0" err="1" smtClean="0">
                <a:solidFill>
                  <a:schemeClr val="bg1"/>
                </a:solidFill>
              </a:rPr>
              <a:t>www.ekocoil.fi</a:t>
            </a:r>
            <a:endParaRPr lang="en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609571"/>
            <a:ext cx="3666929" cy="629700"/>
          </a:xfrm>
        </p:spPr>
        <p:txBody>
          <a:bodyPr/>
          <a:lstStyle/>
          <a:p>
            <a:r>
              <a:rPr lang="fi-FI" sz="2800" dirty="0" smtClean="0"/>
              <a:t>LIFE-CYCLE COSTS</a:t>
            </a:r>
            <a:endParaRPr lang="fi-FI" sz="2800" dirty="0"/>
          </a:p>
        </p:txBody>
      </p:sp>
      <p:sp>
        <p:nvSpPr>
          <p:cNvPr id="5" name="Suorakulmio 4"/>
          <p:cNvSpPr/>
          <p:nvPr/>
        </p:nvSpPr>
        <p:spPr>
          <a:xfrm>
            <a:off x="7721611" y="4783243"/>
            <a:ext cx="1253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ct val="110000"/>
            </a:pPr>
            <a:r>
              <a:rPr lang="fi-FI" sz="1200" b="1" dirty="0" err="1" smtClean="0">
                <a:solidFill>
                  <a:schemeClr val="bg1"/>
                </a:solidFill>
              </a:rPr>
              <a:t>www.e</a:t>
            </a:r>
            <a:r>
              <a:rPr lang="fi-FI" sz="1200" b="1" dirty="0" err="1" smtClean="0">
                <a:solidFill>
                  <a:schemeClr val="bg1">
                    <a:lumMod val="50000"/>
                  </a:schemeClr>
                </a:solidFill>
              </a:rPr>
              <a:t>kocoil.f</a:t>
            </a:r>
            <a:r>
              <a:rPr lang="fi-FI" sz="1200" b="1" dirty="0" err="1" smtClean="0">
                <a:solidFill>
                  <a:srgbClr val="7F7F7F"/>
                </a:solidFill>
              </a:rPr>
              <a:t>i</a:t>
            </a:r>
            <a:endParaRPr lang="en" sz="1200" b="1" dirty="0">
              <a:solidFill>
                <a:srgbClr val="7F7F7F"/>
              </a:solidFill>
            </a:endParaRPr>
          </a:p>
        </p:txBody>
      </p:sp>
      <p:sp>
        <p:nvSpPr>
          <p:cNvPr id="4" name="Shape 98"/>
          <p:cNvSpPr txBox="1">
            <a:spLocks noGrp="1"/>
          </p:cNvSpPr>
          <p:nvPr>
            <p:ph type="body" idx="1"/>
          </p:nvPr>
        </p:nvSpPr>
        <p:spPr>
          <a:xfrm>
            <a:off x="457199" y="1715122"/>
            <a:ext cx="5190019" cy="273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fi-FI" sz="1600" dirty="0" smtClean="0"/>
              <a:t>LCC = </a:t>
            </a:r>
            <a:r>
              <a:rPr lang="fi-FI" sz="1600" dirty="0" err="1" smtClean="0"/>
              <a:t>Investment</a:t>
            </a:r>
            <a:r>
              <a:rPr lang="fi-FI" sz="1600" dirty="0" smtClean="0"/>
              <a:t> </a:t>
            </a:r>
            <a:r>
              <a:rPr lang="fi-FI" sz="1600" dirty="0" err="1" smtClean="0"/>
              <a:t>cost</a:t>
            </a:r>
            <a:r>
              <a:rPr lang="fi-FI" sz="1600" dirty="0" smtClean="0"/>
              <a:t> + operating </a:t>
            </a:r>
            <a:r>
              <a:rPr lang="fi-FI" sz="1600" dirty="0" err="1" smtClean="0"/>
              <a:t>cost</a:t>
            </a:r>
            <a:r>
              <a:rPr lang="fi-FI" sz="1600" dirty="0" smtClean="0"/>
              <a:t> + </a:t>
            </a:r>
            <a:r>
              <a:rPr lang="fi-FI" sz="1600" dirty="0" err="1" smtClean="0"/>
              <a:t>maintenance</a:t>
            </a:r>
            <a:r>
              <a:rPr lang="fi-FI" sz="1600" dirty="0" smtClean="0"/>
              <a:t> </a:t>
            </a:r>
            <a:r>
              <a:rPr lang="fi-FI" sz="1600" dirty="0" err="1" smtClean="0"/>
              <a:t>cost</a:t>
            </a:r>
            <a:r>
              <a:rPr lang="fi-FI" sz="1600" dirty="0" smtClean="0"/>
              <a:t> + </a:t>
            </a:r>
            <a:r>
              <a:rPr lang="fi-FI" sz="1600" dirty="0" err="1" smtClean="0"/>
              <a:t>environmental</a:t>
            </a:r>
            <a:r>
              <a:rPr lang="fi-FI" sz="1600" dirty="0" smtClean="0"/>
              <a:t> </a:t>
            </a:r>
            <a:r>
              <a:rPr lang="fi-FI" sz="1600" dirty="0" err="1" smtClean="0"/>
              <a:t>cost</a:t>
            </a:r>
            <a:endParaRPr lang="fi-FI" sz="1600" dirty="0" smtClean="0"/>
          </a:p>
          <a:p>
            <a:pPr marL="228600" lvl="0" rtl="0">
              <a:spcBef>
                <a:spcPts val="0"/>
              </a:spcBef>
              <a:buNone/>
            </a:pPr>
            <a:r>
              <a:rPr lang="fi-FI" sz="1600" dirty="0" smtClean="0"/>
              <a:t>-&gt; </a:t>
            </a:r>
            <a:r>
              <a:rPr lang="fi-FI" sz="1600" dirty="0" err="1" smtClean="0"/>
              <a:t>Not</a:t>
            </a:r>
            <a:r>
              <a:rPr lang="fi-FI" sz="1600" dirty="0" smtClean="0"/>
              <a:t> </a:t>
            </a:r>
            <a:r>
              <a:rPr lang="fi-FI" sz="1600" dirty="0" err="1" smtClean="0"/>
              <a:t>only</a:t>
            </a:r>
            <a:r>
              <a:rPr lang="fi-FI" sz="1600" dirty="0" smtClean="0"/>
              <a:t> the </a:t>
            </a:r>
            <a:r>
              <a:rPr lang="fi-FI" sz="1600" dirty="0" err="1" smtClean="0"/>
              <a:t>initial</a:t>
            </a:r>
            <a:r>
              <a:rPr lang="fi-FI" sz="1600" dirty="0" smtClean="0"/>
              <a:t> </a:t>
            </a:r>
            <a:r>
              <a:rPr lang="fi-FI" sz="1600" dirty="0" err="1" smtClean="0"/>
              <a:t>investment</a:t>
            </a:r>
            <a:endParaRPr lang="fi-FI" sz="1600" dirty="0" smtClean="0"/>
          </a:p>
          <a:p>
            <a:pPr marL="457200" lvl="0" indent="-228600" rtl="0">
              <a:spcBef>
                <a:spcPts val="0"/>
              </a:spcBef>
            </a:pPr>
            <a:r>
              <a:rPr lang="fi-FI" sz="1600" dirty="0" err="1" smtClean="0"/>
              <a:t>We</a:t>
            </a:r>
            <a:r>
              <a:rPr lang="fi-FI" sz="1600" dirty="0" smtClean="0"/>
              <a:t> </a:t>
            </a:r>
            <a:r>
              <a:rPr lang="fi-FI" sz="1600" dirty="0" err="1" smtClean="0"/>
              <a:t>offer</a:t>
            </a:r>
            <a:r>
              <a:rPr lang="fi-FI" sz="1600" dirty="0" smtClean="0"/>
              <a:t> the </a:t>
            </a:r>
            <a:r>
              <a:rPr lang="fi-FI" sz="1600" dirty="0" err="1"/>
              <a:t>m</a:t>
            </a:r>
            <a:r>
              <a:rPr lang="fi-FI" sz="1600" dirty="0" err="1" smtClean="0"/>
              <a:t>ost</a:t>
            </a:r>
            <a:r>
              <a:rPr lang="fi-FI" sz="1600" dirty="0" smtClean="0"/>
              <a:t> </a:t>
            </a:r>
            <a:r>
              <a:rPr lang="fi-FI" sz="1600" dirty="0" err="1" smtClean="0"/>
              <a:t>durable</a:t>
            </a:r>
            <a:r>
              <a:rPr lang="fi-FI" sz="1600" dirty="0" smtClean="0"/>
              <a:t> products in the </a:t>
            </a:r>
            <a:r>
              <a:rPr lang="fi-FI" sz="1600" dirty="0" err="1" smtClean="0"/>
              <a:t>market</a:t>
            </a:r>
            <a:r>
              <a:rPr lang="fi-FI" sz="1600" dirty="0" smtClean="0"/>
              <a:t>.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i-FI" sz="1600" dirty="0" err="1" smtClean="0"/>
              <a:t>Consider</a:t>
            </a:r>
            <a:r>
              <a:rPr lang="fi-FI" sz="1600" dirty="0" smtClean="0"/>
              <a:t> </a:t>
            </a:r>
            <a:r>
              <a:rPr lang="fi-FI" sz="1600" dirty="0" err="1" smtClean="0"/>
              <a:t>also</a:t>
            </a:r>
            <a:r>
              <a:rPr lang="fi-FI" sz="1600" dirty="0" smtClean="0"/>
              <a:t> the </a:t>
            </a:r>
            <a:r>
              <a:rPr lang="fi-FI" sz="1600" dirty="0" err="1" smtClean="0"/>
              <a:t>product</a:t>
            </a:r>
            <a:r>
              <a:rPr lang="fi-FI" sz="1600" dirty="0" smtClean="0"/>
              <a:t> </a:t>
            </a:r>
            <a:r>
              <a:rPr lang="fi-FI" sz="1600" dirty="0" err="1" smtClean="0"/>
              <a:t>replacement</a:t>
            </a:r>
            <a:r>
              <a:rPr lang="fi-FI" sz="1600" dirty="0" smtClean="0"/>
              <a:t> </a:t>
            </a:r>
            <a:r>
              <a:rPr lang="fi-FI" sz="1600" dirty="0" err="1" smtClean="0"/>
              <a:t>costs</a:t>
            </a:r>
            <a:r>
              <a:rPr lang="fi-FI" sz="1600" dirty="0"/>
              <a:t> </a:t>
            </a:r>
            <a:r>
              <a:rPr lang="fi-FI" sz="1600" dirty="0" smtClean="0"/>
              <a:t>(</a:t>
            </a:r>
            <a:r>
              <a:rPr lang="fi-FI" sz="1600" dirty="0" err="1" smtClean="0"/>
              <a:t>downtime</a:t>
            </a:r>
            <a:r>
              <a:rPr lang="fi-FI" sz="1600" dirty="0" smtClean="0"/>
              <a:t>, </a:t>
            </a:r>
            <a:r>
              <a:rPr lang="fi-FI" sz="1600" dirty="0" err="1" smtClean="0"/>
              <a:t>renovation</a:t>
            </a:r>
            <a:r>
              <a:rPr lang="fi-FI" sz="1600" dirty="0" smtClean="0"/>
              <a:t> </a:t>
            </a:r>
            <a:r>
              <a:rPr lang="fi-FI" sz="1600" dirty="0" err="1" smtClean="0"/>
              <a:t>costs</a:t>
            </a:r>
            <a:r>
              <a:rPr lang="fi-FI" sz="1600" dirty="0" smtClean="0"/>
              <a:t>).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204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457200" y="984875"/>
            <a:ext cx="2929386" cy="629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sz="2800" dirty="0" smtClean="0"/>
              <a:t>APPLICATIONS</a:t>
            </a:r>
            <a:endParaRPr lang="en" sz="2800" dirty="0"/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457199" y="1711200"/>
            <a:ext cx="1584549" cy="117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sz="1200" b="1" dirty="0" smtClean="0"/>
              <a:t>ENERGY SECTOR</a:t>
            </a:r>
            <a:endParaRPr lang="en" sz="1200" b="1" dirty="0"/>
          </a:p>
          <a:p>
            <a:pPr marL="171450" indent="-171450"/>
            <a:r>
              <a:rPr lang="fi-FI" smtClean="0"/>
              <a:t>Boiler manufacturers</a:t>
            </a:r>
          </a:p>
          <a:p>
            <a:pPr marL="171450" indent="-171450"/>
            <a:r>
              <a:rPr lang="fi-FI" smtClean="0"/>
              <a:t>Maintenance companies</a:t>
            </a:r>
          </a:p>
          <a:p>
            <a:pPr marL="171450" indent="-171450"/>
            <a:r>
              <a:rPr lang="fi-FI" smtClean="0"/>
              <a:t>Energy companies</a:t>
            </a:r>
          </a:p>
          <a:p>
            <a:pPr lvl="0" rtl="0">
              <a:spcBef>
                <a:spcPts val="0"/>
              </a:spcBef>
              <a:buNone/>
            </a:pPr>
            <a:endParaRPr lang="en" sz="800" dirty="0"/>
          </a:p>
        </p:txBody>
      </p:sp>
      <p:sp>
        <p:nvSpPr>
          <p:cNvPr id="216" name="Shape 216"/>
          <p:cNvSpPr txBox="1">
            <a:spLocks noGrp="1"/>
          </p:cNvSpPr>
          <p:nvPr>
            <p:ph type="body" idx="2"/>
          </p:nvPr>
        </p:nvSpPr>
        <p:spPr>
          <a:xfrm>
            <a:off x="2041748" y="1711200"/>
            <a:ext cx="1794345" cy="117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sz="1200" b="1" dirty="0" smtClean="0"/>
              <a:t>PROCESS INDUSTRY</a:t>
            </a:r>
            <a:endParaRPr lang="en" sz="1200" b="1" dirty="0"/>
          </a:p>
          <a:p>
            <a:pPr marL="171450" indent="-171450"/>
            <a:r>
              <a:rPr lang="fi-FI" dirty="0" err="1"/>
              <a:t>Heating</a:t>
            </a:r>
            <a:endParaRPr lang="fi-FI" dirty="0"/>
          </a:p>
          <a:p>
            <a:pPr marL="171450" indent="-171450"/>
            <a:r>
              <a:rPr lang="fi-FI" dirty="0" err="1"/>
              <a:t>Cooling</a:t>
            </a:r>
            <a:endParaRPr lang="fi-FI" dirty="0"/>
          </a:p>
          <a:p>
            <a:pPr marL="171450" indent="-171450"/>
            <a:r>
              <a:rPr lang="fi-FI" dirty="0" err="1"/>
              <a:t>Drying</a:t>
            </a:r>
            <a:endParaRPr lang="en" dirty="0"/>
          </a:p>
        </p:txBody>
      </p:sp>
      <p:sp>
        <p:nvSpPr>
          <p:cNvPr id="217" name="Shape 217"/>
          <p:cNvSpPr txBox="1">
            <a:spLocks noGrp="1"/>
          </p:cNvSpPr>
          <p:nvPr>
            <p:ph type="body" idx="3"/>
          </p:nvPr>
        </p:nvSpPr>
        <p:spPr>
          <a:xfrm>
            <a:off x="3888139" y="1711200"/>
            <a:ext cx="1507200" cy="117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sz="1200" b="1" dirty="0" smtClean="0"/>
              <a:t>MARINE</a:t>
            </a:r>
            <a:endParaRPr lang="en" sz="1200" b="1" dirty="0"/>
          </a:p>
          <a:p>
            <a:pPr marL="171450" indent="-171450"/>
            <a:r>
              <a:rPr lang="fi-FI" dirty="0" err="1"/>
              <a:t>Shipyards</a:t>
            </a:r>
            <a:endParaRPr lang="fi-FI" dirty="0"/>
          </a:p>
          <a:p>
            <a:pPr marL="171450" indent="-171450"/>
            <a:r>
              <a:rPr lang="fi-FI" dirty="0" err="1"/>
              <a:t>Icebrakers</a:t>
            </a:r>
            <a:endParaRPr lang="fi-FI" dirty="0"/>
          </a:p>
          <a:p>
            <a:pPr marL="171450" indent="-171450"/>
            <a:endParaRPr lang="en" sz="800" dirty="0"/>
          </a:p>
          <a:p>
            <a:pPr lvl="0" rtl="0">
              <a:spcBef>
                <a:spcPts val="0"/>
              </a:spcBef>
              <a:buNone/>
            </a:pPr>
            <a:endParaRPr sz="800" dirty="0"/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457197" y="3187544"/>
            <a:ext cx="2676268" cy="117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sz="1200" b="1" dirty="0" smtClean="0"/>
              <a:t>LIFE-CYCLE SERVICE PROVIDERS</a:t>
            </a:r>
            <a:endParaRPr lang="en" sz="1200" b="1" dirty="0"/>
          </a:p>
          <a:p>
            <a:pPr marL="171450" indent="-171450"/>
            <a:r>
              <a:rPr lang="fi-FI" dirty="0" smtClean="0"/>
              <a:t>Energy </a:t>
            </a:r>
            <a:r>
              <a:rPr lang="fi-FI" dirty="0" err="1" smtClean="0"/>
              <a:t>saving</a:t>
            </a:r>
            <a:r>
              <a:rPr lang="fi-FI" dirty="0" smtClean="0"/>
              <a:t> </a:t>
            </a:r>
            <a:r>
              <a:rPr lang="fi-FI" dirty="0" err="1" smtClean="0"/>
              <a:t>consultation</a:t>
            </a:r>
            <a:r>
              <a:rPr lang="fi-FI" dirty="0" smtClean="0"/>
              <a:t> </a:t>
            </a:r>
            <a:r>
              <a:rPr lang="fi-FI" dirty="0" err="1" smtClean="0"/>
              <a:t>companies</a:t>
            </a:r>
            <a:endParaRPr lang="en" dirty="0"/>
          </a:p>
        </p:txBody>
      </p:sp>
      <p:sp>
        <p:nvSpPr>
          <p:cNvPr id="221" name="Shape 221"/>
          <p:cNvSpPr txBox="1">
            <a:spLocks noGrp="1"/>
          </p:cNvSpPr>
          <p:nvPr>
            <p:ph type="body" idx="3"/>
          </p:nvPr>
        </p:nvSpPr>
        <p:spPr>
          <a:xfrm>
            <a:off x="3272421" y="3187544"/>
            <a:ext cx="2099836" cy="117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sz="1200" b="1" dirty="0" smtClean="0"/>
              <a:t>SPECIAL APPLICATIONS</a:t>
            </a:r>
            <a:endParaRPr lang="en" sz="1200" b="1" dirty="0"/>
          </a:p>
          <a:p>
            <a:pPr marL="171450" indent="-171450"/>
            <a:r>
              <a:rPr lang="fi-FI" dirty="0" err="1"/>
              <a:t>Helicopter</a:t>
            </a:r>
            <a:r>
              <a:rPr lang="fi-FI" dirty="0"/>
              <a:t> </a:t>
            </a:r>
            <a:r>
              <a:rPr lang="fi-FI" dirty="0" err="1"/>
              <a:t>fields</a:t>
            </a:r>
            <a:endParaRPr lang="fi-FI" dirty="0"/>
          </a:p>
          <a:p>
            <a:pPr marL="171450" indent="-171450"/>
            <a:r>
              <a:rPr lang="fi-FI" dirty="0" err="1"/>
              <a:t>Drying</a:t>
            </a:r>
            <a:r>
              <a:rPr lang="fi-FI" dirty="0"/>
              <a:t> </a:t>
            </a:r>
            <a:r>
              <a:rPr lang="fi-FI" dirty="0" err="1"/>
              <a:t>plants</a:t>
            </a:r>
            <a:endParaRPr lang="fi-FI" dirty="0"/>
          </a:p>
          <a:p>
            <a:pPr marL="171450" indent="-171450"/>
            <a:r>
              <a:rPr lang="fi-FI" dirty="0"/>
              <a:t>Wood </a:t>
            </a:r>
            <a:r>
              <a:rPr lang="fi-FI" dirty="0" err="1"/>
              <a:t>processing</a:t>
            </a:r>
            <a:r>
              <a:rPr lang="fi-FI" dirty="0"/>
              <a:t> </a:t>
            </a:r>
            <a:r>
              <a:rPr lang="fi-FI" dirty="0" err="1"/>
              <a:t>plants</a:t>
            </a:r>
            <a:endParaRPr lang="fi-FI" dirty="0"/>
          </a:p>
          <a:p>
            <a:pPr marL="171450" indent="-171450"/>
            <a:endParaRPr lang="en" sz="800" dirty="0"/>
          </a:p>
          <a:p>
            <a:pPr lvl="0" rtl="0">
              <a:spcBef>
                <a:spcPts val="0"/>
              </a:spcBef>
              <a:buNone/>
            </a:pPr>
            <a:endParaRPr sz="800" dirty="0"/>
          </a:p>
        </p:txBody>
      </p:sp>
      <p:sp>
        <p:nvSpPr>
          <p:cNvPr id="11" name="Suorakulmio 10"/>
          <p:cNvSpPr/>
          <p:nvPr/>
        </p:nvSpPr>
        <p:spPr>
          <a:xfrm>
            <a:off x="7721611" y="4783243"/>
            <a:ext cx="1253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ct val="110000"/>
            </a:pPr>
            <a:r>
              <a:rPr lang="fi-FI" sz="1200" b="1" dirty="0" err="1" smtClean="0">
                <a:solidFill>
                  <a:schemeClr val="bg1"/>
                </a:solidFill>
              </a:rPr>
              <a:t>www.ekocoil.fi</a:t>
            </a:r>
            <a:endParaRPr lang="en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374281" y="1512165"/>
            <a:ext cx="3374700" cy="1007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  <a:p>
            <a:pPr lvl="0" rtl="0">
              <a:spcBef>
                <a:spcPts val="0"/>
              </a:spcBef>
              <a:buNone/>
            </a:pPr>
            <a:r>
              <a:rPr lang="fi-FI" dirty="0" smtClean="0"/>
              <a:t>PRODUCTS</a:t>
            </a:r>
            <a:endParaRPr lang="en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199" y="984875"/>
            <a:ext cx="3352709" cy="629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sz="2800" dirty="0" smtClean="0"/>
              <a:t>AIR PREHEATERS</a:t>
            </a:r>
            <a:endParaRPr lang="en" sz="2800" dirty="0"/>
          </a:p>
        </p:txBody>
      </p:sp>
      <p:sp>
        <p:nvSpPr>
          <p:cNvPr id="5" name="Suorakulmio 4"/>
          <p:cNvSpPr/>
          <p:nvPr/>
        </p:nvSpPr>
        <p:spPr>
          <a:xfrm>
            <a:off x="7721611" y="4783243"/>
            <a:ext cx="1253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ct val="110000"/>
            </a:pPr>
            <a:r>
              <a:rPr lang="fi-FI" sz="1200" b="1" dirty="0" err="1" smtClean="0">
                <a:solidFill>
                  <a:schemeClr val="bg1"/>
                </a:solidFill>
              </a:rPr>
              <a:t>www.e</a:t>
            </a:r>
            <a:r>
              <a:rPr lang="fi-FI" sz="1200" b="1" dirty="0" err="1" smtClean="0">
                <a:solidFill>
                  <a:schemeClr val="bg1">
                    <a:lumMod val="50000"/>
                  </a:schemeClr>
                </a:solidFill>
              </a:rPr>
              <a:t>kocoil.f</a:t>
            </a:r>
            <a:r>
              <a:rPr lang="fi-FI" sz="1200" b="1" dirty="0" err="1" smtClean="0">
                <a:solidFill>
                  <a:srgbClr val="7F7F7F"/>
                </a:solidFill>
              </a:rPr>
              <a:t>i</a:t>
            </a:r>
            <a:endParaRPr lang="en" sz="1200" b="1" dirty="0">
              <a:solidFill>
                <a:srgbClr val="7F7F7F"/>
              </a:solidFill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567339" y="1968365"/>
            <a:ext cx="5188983" cy="244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Varela"/>
                <a:cs typeface="Varela"/>
              </a:rPr>
              <a:t>For improving the thermal efficiency of processes.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Varela"/>
                <a:cs typeface="Varela"/>
              </a:rPr>
              <a:t>For </a:t>
            </a:r>
            <a:r>
              <a:rPr lang="en-GB" sz="1600" dirty="0" smtClean="0">
                <a:solidFill>
                  <a:schemeClr val="bg1"/>
                </a:solidFill>
                <a:latin typeface="Varela"/>
                <a:cs typeface="Varela"/>
              </a:rPr>
              <a:t>controlling </a:t>
            </a:r>
            <a:r>
              <a:rPr lang="en-GB" sz="1600" dirty="0">
                <a:solidFill>
                  <a:schemeClr val="bg1"/>
                </a:solidFill>
                <a:latin typeface="Varela"/>
                <a:cs typeface="Varela"/>
              </a:rPr>
              <a:t>the air temperature to improve process efficiency, </a:t>
            </a:r>
            <a:r>
              <a:rPr lang="en-GB" sz="1600" dirty="0" smtClean="0">
                <a:solidFill>
                  <a:schemeClr val="bg1"/>
                </a:solidFill>
                <a:latin typeface="Varela"/>
                <a:cs typeface="Varela"/>
              </a:rPr>
              <a:t>for example </a:t>
            </a:r>
            <a:r>
              <a:rPr lang="en-GB" sz="1600" dirty="0">
                <a:solidFill>
                  <a:schemeClr val="bg1"/>
                </a:solidFill>
                <a:latin typeface="Varela"/>
                <a:cs typeface="Varela"/>
              </a:rPr>
              <a:t>combustion air of </a:t>
            </a:r>
            <a:r>
              <a:rPr lang="en-GB" sz="1600" dirty="0" smtClean="0">
                <a:solidFill>
                  <a:schemeClr val="bg1"/>
                </a:solidFill>
                <a:latin typeface="Varela"/>
                <a:cs typeface="Varela"/>
              </a:rPr>
              <a:t>boiler.</a:t>
            </a:r>
            <a:endParaRPr lang="en-GB" sz="1600" dirty="0">
              <a:solidFill>
                <a:schemeClr val="bg1"/>
              </a:solidFill>
              <a:latin typeface="Varela"/>
              <a:cs typeface="Varela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n-GB" sz="1600" dirty="0">
                <a:solidFill>
                  <a:schemeClr val="bg1"/>
                </a:solidFill>
                <a:latin typeface="Varela"/>
                <a:cs typeface="Varela"/>
              </a:rPr>
              <a:t>Cost savings.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Varela"/>
                <a:cs typeface="Varela"/>
              </a:rPr>
              <a:t>Always designed and dimensioned to meet exactly customer requirements. 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Varela"/>
                <a:cs typeface="Varela"/>
              </a:rPr>
              <a:t>Highly durable structure, long </a:t>
            </a:r>
            <a:r>
              <a:rPr lang="en-GB" sz="1600" dirty="0" smtClean="0">
                <a:solidFill>
                  <a:schemeClr val="bg1"/>
                </a:solidFill>
                <a:latin typeface="Varela"/>
                <a:cs typeface="Varela"/>
              </a:rPr>
              <a:t>lifespan.</a:t>
            </a:r>
            <a:endParaRPr lang="en-GB" sz="1600" dirty="0">
              <a:solidFill>
                <a:schemeClr val="bg1"/>
              </a:solidFill>
              <a:latin typeface="Varela"/>
              <a:cs typeface="Varel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agoz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103741</TotalTime>
  <Words>672</Words>
  <Application>Microsoft Macintosh PowerPoint</Application>
  <PresentationFormat>Näytössä katseltava diaesitys (16:9)</PresentationFormat>
  <Paragraphs>124</Paragraphs>
  <Slides>16</Slides>
  <Notes>13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17" baseType="lpstr">
      <vt:lpstr>Ragozine template</vt:lpstr>
      <vt:lpstr>EKOCOIL  FINNED TUBE  HEAT EXCHANGERS</vt:lpstr>
      <vt:lpstr>FINNED TUBE –  FOR HARSH CONDITIONS</vt:lpstr>
      <vt:lpstr>EXPERIENCE</vt:lpstr>
      <vt:lpstr>LONG-LASTING   EFFICIENCY</vt:lpstr>
      <vt:lpstr>OPTIMIZATION</vt:lpstr>
      <vt:lpstr>LIFE-CYCLE COSTS</vt:lpstr>
      <vt:lpstr>APPLICATIONS</vt:lpstr>
      <vt:lpstr> PRODUCTS</vt:lpstr>
      <vt:lpstr>AIR PREHEATERS</vt:lpstr>
      <vt:lpstr>ECONOMIZERS</vt:lpstr>
      <vt:lpstr>HEATING &amp;  HEAT RECOVERY COILS</vt:lpstr>
      <vt:lpstr>SMOOTH TUBE</vt:lpstr>
      <vt:lpstr>FINNED TUBE RADIATORS – FOR UNIQUE HEAT GENERATION</vt:lpstr>
      <vt:lpstr>REFERENCES</vt:lpstr>
      <vt:lpstr>REFERENCES</vt:lpstr>
      <vt:lpstr>CONTACTS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EKOCOIL  FINNED TUBE  HEAT EXCHANGERS</dc:title>
  <cp:lastModifiedBy>Johanna Virtanen</cp:lastModifiedBy>
  <cp:revision>97</cp:revision>
  <dcterms:modified xsi:type="dcterms:W3CDTF">2019-08-23T12:11:33Z</dcterms:modified>
</cp:coreProperties>
</file>